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7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63" r:id="rId6"/>
    <p:sldId id="267" r:id="rId7"/>
    <p:sldId id="268" r:id="rId8"/>
    <p:sldId id="269" r:id="rId9"/>
    <p:sldId id="271" r:id="rId10"/>
    <p:sldId id="272" r:id="rId11"/>
    <p:sldId id="270" r:id="rId12"/>
    <p:sldId id="273" r:id="rId13"/>
    <p:sldId id="283" r:id="rId14"/>
    <p:sldId id="274" r:id="rId15"/>
    <p:sldId id="275" r:id="rId16"/>
    <p:sldId id="264" r:id="rId17"/>
    <p:sldId id="276" r:id="rId18"/>
    <p:sldId id="277" r:id="rId19"/>
    <p:sldId id="278" r:id="rId20"/>
    <p:sldId id="266" r:id="rId21"/>
    <p:sldId id="279" r:id="rId22"/>
    <p:sldId id="281" r:id="rId23"/>
    <p:sldId id="282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בראדלי פייצוויג" initials="בפ" lastIdx="1" clrIdx="0">
    <p:extLst>
      <p:ext uri="{19B8F6BF-5375-455C-9EA6-DF929625EA0E}">
        <p15:presenceInfo xmlns:p15="http://schemas.microsoft.com/office/powerpoint/2012/main" userId="בראדלי פייצווי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31" autoAdjust="0"/>
  </p:normalViewPr>
  <p:slideViewPr>
    <p:cSldViewPr snapToGrid="0">
      <p:cViewPr varScale="1">
        <p:scale>
          <a:sx n="90" d="100"/>
          <a:sy n="90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895D-722A-49CF-B640-DC61D03CB091}" type="datetimeFigureOut">
              <a:rPr lang="en-IL" smtClean="0"/>
              <a:t>11/01/2021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A9D5C-27F8-4069-81A1-E6E5F4607D5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273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5397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018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357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0" i="0" dirty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Assistant"/>
            </a:endParaRPr>
          </a:p>
          <a:p>
            <a:pPr algn="r" rtl="1"/>
            <a:br>
              <a:rPr lang="en-IL" dirty="0"/>
            </a:br>
            <a:br>
              <a:rPr lang="en-US" sz="1200" dirty="0"/>
            </a:b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9381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510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3816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021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9134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8679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895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767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8636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397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382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1408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72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37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122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542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923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1618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390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9D5C-27F8-4069-81A1-E6E5F4607D55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061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1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7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9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6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28" r:id="rId5"/>
    <p:sldLayoutId id="2147483833" r:id="rId6"/>
    <p:sldLayoutId id="2147483829" r:id="rId7"/>
    <p:sldLayoutId id="2147483830" r:id="rId8"/>
    <p:sldLayoutId id="2147483831" r:id="rId9"/>
    <p:sldLayoutId id="2147483832" r:id="rId10"/>
    <p:sldLayoutId id="21474838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916C9-BF93-47BA-9E7B-EE256BF8D222}"/>
              </a:ext>
            </a:extLst>
          </p:cNvPr>
          <p:cNvSpPr txBox="1"/>
          <p:nvPr/>
        </p:nvSpPr>
        <p:spPr>
          <a:xfrm>
            <a:off x="4876799" y="871758"/>
            <a:ext cx="7315199" cy="5337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latin typeface="+mj-lt"/>
                <a:ea typeface="+mj-ea"/>
                <a:cs typeface="+mj-cs"/>
              </a:rPr>
              <a:t>MobileNets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Efficient Convolutional Neural Networks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for Mobile Vision Applications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spc="30" dirty="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spc="30" dirty="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Nashash David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Dermer bar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Feitsvaig Bradley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spc="30" dirty="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30" dirty="0">
                <a:latin typeface="+mj-lt"/>
                <a:ea typeface="+mj-ea"/>
                <a:cs typeface="+mj-cs"/>
              </a:rPr>
              <a:t>  </a:t>
            </a:r>
          </a:p>
        </p:txBody>
      </p:sp>
      <p:pic>
        <p:nvPicPr>
          <p:cNvPr id="43" name="Picture 1" descr="A tree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E108F167-75C7-44C6-931B-9637E5707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" r="50294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3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4CC7-6CC0-4BD1-AD21-0D6D0543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depth-wise separable convolutions</a:t>
            </a:r>
            <a:br>
              <a:rPr lang="en-US" dirty="0"/>
            </a:br>
            <a:r>
              <a:rPr lang="en-US" dirty="0"/>
              <a:t>VS STANDART CONVOLUTION</a:t>
            </a:r>
            <a:br>
              <a:rPr lang="en-US" dirty="0"/>
            </a:br>
            <a:endParaRPr lang="en-IL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E76FE008-4E75-4FD0-A3E8-BC673087C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94" y="4038350"/>
            <a:ext cx="9321210" cy="1928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31216-6260-4405-9D82-165ACEB74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29" y="2179224"/>
            <a:ext cx="5518741" cy="18591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858BF0A-2CB4-4703-A2E3-7F40FF08F1F9}"/>
              </a:ext>
            </a:extLst>
          </p:cNvPr>
          <p:cNvSpPr txBox="1">
            <a:spLocks/>
          </p:cNvSpPr>
          <p:nvPr/>
        </p:nvSpPr>
        <p:spPr>
          <a:xfrm>
            <a:off x="4778003" y="3879360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STANDART CONVOLUTION</a:t>
            </a:r>
            <a:br>
              <a:rPr lang="en-US" sz="1400" dirty="0"/>
            </a:br>
            <a:endParaRPr lang="en-IL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4510EC-1E33-45FC-8902-73354C6EE3F5}"/>
              </a:ext>
            </a:extLst>
          </p:cNvPr>
          <p:cNvSpPr txBox="1">
            <a:spLocks/>
          </p:cNvSpPr>
          <p:nvPr/>
        </p:nvSpPr>
        <p:spPr>
          <a:xfrm>
            <a:off x="4214477" y="5624584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depth-wise separable convolutions</a:t>
            </a:r>
            <a:endParaRPr lang="en-IL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38F75-F10A-4640-9B5F-CFC520300A7D}"/>
              </a:ext>
            </a:extLst>
          </p:cNvPr>
          <p:cNvSpPr txBox="1"/>
          <p:nvPr/>
        </p:nvSpPr>
        <p:spPr>
          <a:xfrm>
            <a:off x="816858" y="6209322"/>
            <a:ext cx="90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 from https://towardsdatascience.com/a-comprehensive-introduction-to-different-types-of-convolutions-in-deep-learning-669281e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69174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6D64-374A-482D-BCC0-E697032C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ssistant"/>
              </a:rPr>
              <a:t>Why is it more efficient?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AA766-D7CB-4F2B-836B-575356F7B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349" y="1778704"/>
            <a:ext cx="2638793" cy="10288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B109A-8790-4418-A53C-35976982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68" y="2909815"/>
            <a:ext cx="2467319" cy="103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DFEE1-B8DE-44E0-93D3-6D7BF8225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49" y="4064741"/>
            <a:ext cx="2010056" cy="1000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D61A0F-970A-42F7-B016-55D99EF85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102" y="1785708"/>
            <a:ext cx="4124901" cy="1124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EA66C-9783-4CB0-85C9-65F95652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927" y="3156738"/>
            <a:ext cx="4791744" cy="1810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BA29E-813F-4192-A424-9D80E6CEDD6A}"/>
                  </a:ext>
                </a:extLst>
              </p:cNvPr>
              <p:cNvSpPr txBox="1"/>
              <p:nvPr/>
            </p:nvSpPr>
            <p:spPr>
              <a:xfrm>
                <a:off x="2709405" y="5309954"/>
                <a:ext cx="260808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1189236111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BA29E-813F-4192-A424-9D80E6CED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05" y="5309954"/>
                <a:ext cx="2608086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51A6504-AD7D-4021-BA95-E4DEF4282FEE}"/>
              </a:ext>
            </a:extLst>
          </p:cNvPr>
          <p:cNvSpPr txBox="1">
            <a:spLocks/>
          </p:cNvSpPr>
          <p:nvPr/>
        </p:nvSpPr>
        <p:spPr>
          <a:xfrm>
            <a:off x="699349" y="5473863"/>
            <a:ext cx="2377709" cy="320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In our example:</a:t>
            </a:r>
            <a:endParaRPr lang="en-IL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B2BC95-ADF6-4BD5-98EA-DBE70B57F046}"/>
              </a:ext>
            </a:extLst>
          </p:cNvPr>
          <p:cNvSpPr txBox="1">
            <a:spLocks/>
          </p:cNvSpPr>
          <p:nvPr/>
        </p:nvSpPr>
        <p:spPr>
          <a:xfrm>
            <a:off x="5795889" y="5453169"/>
            <a:ext cx="5596011" cy="682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More efficient in </a:t>
            </a:r>
            <a:r>
              <a:rPr lang="en-US" sz="1400" dirty="0">
                <a:solidFill>
                  <a:srgbClr val="FF0000"/>
                </a:solidFill>
              </a:rPr>
              <a:t>8.4</a:t>
            </a:r>
            <a:r>
              <a:rPr lang="en-US" sz="1400" dirty="0"/>
              <a:t> times than standard convolution !</a:t>
            </a:r>
            <a:endParaRPr lang="en-IL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F35C01-CD4A-4F8A-9C3E-AEF2CA804DEA}"/>
              </a:ext>
            </a:extLst>
          </p:cNvPr>
          <p:cNvSpPr txBox="1"/>
          <p:nvPr/>
        </p:nvSpPr>
        <p:spPr>
          <a:xfrm>
            <a:off x="736077" y="6257312"/>
            <a:ext cx="3439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Calculation images cropped from  the main article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19343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AA4-31A6-44D1-A6A0-1C55A59A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Assistant"/>
              </a:rPr>
              <a:t>Network Structure and Training</a:t>
            </a:r>
            <a:endParaRPr lang="en-IL" dirty="0">
              <a:solidFill>
                <a:srgbClr val="333333"/>
              </a:solidFill>
              <a:latin typeface="Assistan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34692-2A5E-4DB7-8C7A-59B6F4EB8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" y="1607611"/>
            <a:ext cx="3760700" cy="441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47095-1C7D-4478-819D-009B5E308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 r="1353"/>
          <a:stretch/>
        </p:blipFill>
        <p:spPr>
          <a:xfrm>
            <a:off x="4461335" y="1548843"/>
            <a:ext cx="7494243" cy="294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D7824-418C-4DEF-89DA-758B52A8B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75" y="4373489"/>
            <a:ext cx="1914792" cy="1276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10019-90F6-4972-86E2-F80E7F72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69" y="4235264"/>
            <a:ext cx="1379293" cy="17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EEAA4-31A6-44D1-A6A0-1C55A59A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depth-wise separable convolutions code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ext&#10;&#10;Description automatically generated">
            <a:extLst>
              <a:ext uri="{FF2B5EF4-FFF2-40B4-BE49-F238E27FC236}">
                <a16:creationId xmlns:a16="http://schemas.microsoft.com/office/drawing/2014/main" id="{F8413E38-6905-4C63-A745-20D3CA704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r="74" b="69923"/>
          <a:stretch/>
        </p:blipFill>
        <p:spPr bwMode="auto">
          <a:xfrm>
            <a:off x="1017448" y="2387384"/>
            <a:ext cx="10228418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1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AA4-31A6-44D1-A6A0-1C55A59A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333333"/>
                </a:solidFill>
                <a:latin typeface="Assistant"/>
              </a:rPr>
              <a:t>BATCH NORMALIZATION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F7D01A8-F0A3-45D5-8925-B4A7B66608AC}"/>
              </a:ext>
            </a:extLst>
          </p:cNvPr>
          <p:cNvSpPr txBox="1">
            <a:spLocks/>
          </p:cNvSpPr>
          <p:nvPr/>
        </p:nvSpPr>
        <p:spPr>
          <a:xfrm>
            <a:off x="700634" y="6055527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solidFill>
                  <a:srgbClr val="333333"/>
                </a:solidFill>
                <a:latin typeface="Assistant"/>
              </a:rPr>
              <a:t>REFERENCE</a:t>
            </a:r>
            <a:r>
              <a:rPr lang="en-US" sz="1600">
                <a:solidFill>
                  <a:srgbClr val="333333"/>
                </a:solidFill>
                <a:latin typeface="Assistant"/>
              </a:rPr>
              <a:t> </a:t>
            </a:r>
            <a:r>
              <a:rPr lang="en-US" sz="900" b="0" i="0">
                <a:effectLst/>
                <a:latin typeface="Arial" panose="020B0604020202020204" pitchFamily="34" charset="0"/>
              </a:rPr>
              <a:t>S. Ioffe and C. Szegedy. Batch normalization: Acceleratingdeep network training by reducing internal covariate shift.arXiv preprint arXiv:1502.03167, 2015.</a:t>
            </a:r>
            <a:endParaRPr lang="en-US" sz="1600" dirty="0">
              <a:solidFill>
                <a:srgbClr val="333333"/>
              </a:solidFill>
              <a:latin typeface="Assistan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860FFC-FB2B-416F-8676-04570C604034}"/>
              </a:ext>
            </a:extLst>
          </p:cNvPr>
          <p:cNvSpPr txBox="1">
            <a:spLocks/>
          </p:cNvSpPr>
          <p:nvPr/>
        </p:nvSpPr>
        <p:spPr>
          <a:xfrm>
            <a:off x="700634" y="1776685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L" sz="1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AC44A7-3157-4C62-A019-28B8B678D06A}"/>
              </a:ext>
            </a:extLst>
          </p:cNvPr>
          <p:cNvSpPr txBox="1">
            <a:spLocks/>
          </p:cNvSpPr>
          <p:nvPr/>
        </p:nvSpPr>
        <p:spPr>
          <a:xfrm>
            <a:off x="700633" y="4499683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allows us to use much higher learning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acts as a regularizer.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different elements of the same feature map, at different locations, are normalized in the same way.</a:t>
            </a:r>
          </a:p>
          <a:p>
            <a:r>
              <a:rPr lang="en-US" sz="1800" dirty="0">
                <a:solidFill>
                  <a:srgbClr val="333333"/>
                </a:solidFill>
                <a:latin typeface="Assistant"/>
              </a:rPr>
              <a:t>	</a:t>
            </a:r>
            <a:endParaRPr lang="en-IL" sz="1800" dirty="0">
              <a:solidFill>
                <a:srgbClr val="333333"/>
              </a:solidFill>
              <a:latin typeface="Assistan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AB87D5A-CD76-4AB5-BAEA-E503BBDF8360}"/>
              </a:ext>
            </a:extLst>
          </p:cNvPr>
          <p:cNvSpPr txBox="1">
            <a:spLocks/>
          </p:cNvSpPr>
          <p:nvPr/>
        </p:nvSpPr>
        <p:spPr>
          <a:xfrm>
            <a:off x="700632" y="3026715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333333"/>
                </a:solidFill>
                <a:latin typeface="Assistant"/>
              </a:rPr>
              <a:t>W is a learned parameter. g is nonlinearity in our case relu.</a:t>
            </a:r>
          </a:p>
          <a:p>
            <a:r>
              <a:rPr lang="en-US" sz="1800" dirty="0">
                <a:solidFill>
                  <a:srgbClr val="333333"/>
                </a:solidFill>
                <a:latin typeface="Assistant"/>
              </a:rPr>
              <a:t>	</a:t>
            </a:r>
            <a:endParaRPr lang="en-IL" sz="1800" dirty="0">
              <a:solidFill>
                <a:srgbClr val="333333"/>
              </a:solidFill>
              <a:latin typeface="Assistan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BD78F2-095D-4EE6-8B6F-7533C2C7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06" y="1399781"/>
            <a:ext cx="3729592" cy="3007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FF0D0E-A248-4B9A-B047-D9D6F568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59" y="2260161"/>
            <a:ext cx="2432198" cy="7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7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AA4-31A6-44D1-A6A0-1C55A59A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333333"/>
                </a:solidFill>
                <a:latin typeface="Assistant"/>
              </a:rPr>
              <a:t>Relu – rectified linear unit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07CE03-1337-45F4-B29D-E007D2AA190B}"/>
              </a:ext>
            </a:extLst>
          </p:cNvPr>
          <p:cNvSpPr txBox="1">
            <a:spLocks/>
          </p:cNvSpPr>
          <p:nvPr/>
        </p:nvSpPr>
        <p:spPr>
          <a:xfrm>
            <a:off x="700632" y="2070505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Relu is the activate function that used after each convolution.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Replaces pixel by pixel all negative value by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latin typeface="Assistant"/>
              </a:rPr>
              <a:t>Increasing the nonlinearity. </a:t>
            </a:r>
          </a:p>
          <a:p>
            <a:r>
              <a:rPr lang="en-US" sz="1800" dirty="0">
                <a:solidFill>
                  <a:srgbClr val="333333"/>
                </a:solidFill>
                <a:latin typeface="Assistant"/>
              </a:rPr>
              <a:t>	</a:t>
            </a:r>
            <a:endParaRPr lang="en-IL" sz="1800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9B4F7F1D-A5C5-42A6-8A81-A740E1FECA1E}"/>
              </a:ext>
            </a:extLst>
          </p:cNvPr>
          <p:cNvSpPr/>
          <p:nvPr/>
        </p:nvSpPr>
        <p:spPr>
          <a:xfrm>
            <a:off x="9376951" y="1767647"/>
            <a:ext cx="1829916" cy="1676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4060F7A-2207-43EA-9939-3F203C5EF155}"/>
              </a:ext>
            </a:extLst>
          </p:cNvPr>
          <p:cNvSpPr/>
          <p:nvPr/>
        </p:nvSpPr>
        <p:spPr>
          <a:xfrm>
            <a:off x="7856444" y="2804219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E997C1-393F-4150-B06F-DC9D184097F2}"/>
              </a:ext>
            </a:extLst>
          </p:cNvPr>
          <p:cNvSpPr txBox="1">
            <a:spLocks/>
          </p:cNvSpPr>
          <p:nvPr/>
        </p:nvSpPr>
        <p:spPr>
          <a:xfrm>
            <a:off x="8009012" y="2373363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  <a:latin typeface="Assistant"/>
              </a:rPr>
              <a:t>relu</a:t>
            </a:r>
          </a:p>
          <a:p>
            <a:r>
              <a:rPr lang="en-US" sz="2400" dirty="0">
                <a:solidFill>
                  <a:srgbClr val="0070C0"/>
                </a:solidFill>
                <a:latin typeface="Assistant"/>
              </a:rPr>
              <a:t>	</a:t>
            </a:r>
            <a:endParaRPr lang="en-IL" sz="2400" dirty="0">
              <a:solidFill>
                <a:srgbClr val="0070C0"/>
              </a:solidFill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4F3F8C-724C-444F-8C0A-52D876872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9" y="3803582"/>
            <a:ext cx="5826563" cy="2184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9E4023-09D4-429C-9C44-894F92E358FB}"/>
              </a:ext>
            </a:extLst>
          </p:cNvPr>
          <p:cNvSpPr txBox="1"/>
          <p:nvPr/>
        </p:nvSpPr>
        <p:spPr>
          <a:xfrm>
            <a:off x="800104" y="6163427"/>
            <a:ext cx="8443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from https://pydeeplearning.weebly.com/uploads/9/8/4/2/98422174/screen-shot-2016-08-07-at-6-18-19-pm_orig.png</a:t>
            </a:r>
            <a:endParaRPr lang="en-IL" sz="1200" dirty="0"/>
          </a:p>
        </p:txBody>
      </p:sp>
      <p:pic>
        <p:nvPicPr>
          <p:cNvPr id="16" name="Picture 15" descr="A picture containing water, outdoor, white, river&#10;&#10;Description automatically generated">
            <a:extLst>
              <a:ext uri="{FF2B5EF4-FFF2-40B4-BE49-F238E27FC236}">
                <a16:creationId xmlns:a16="http://schemas.microsoft.com/office/drawing/2014/main" id="{94B0B27C-D9C2-4033-94D2-27EE44DC9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5" y="4035569"/>
            <a:ext cx="2834143" cy="19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7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20CB-11BF-4F26-830D-ECB90C58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hyper-parameters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634CD-54EB-4C65-81B4-D3C41048E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46559"/>
            <a:ext cx="10691265" cy="3636088"/>
          </a:xfrm>
        </p:spPr>
        <p:txBody>
          <a:bodyPr/>
          <a:lstStyle/>
          <a:p>
            <a:r>
              <a:rPr lang="en-US" sz="1800" cap="all" spc="30" dirty="0">
                <a:solidFill>
                  <a:srgbClr val="333333"/>
                </a:solidFill>
                <a:latin typeface="Assistant"/>
                <a:ea typeface="+mj-ea"/>
                <a:cs typeface="+mj-cs"/>
              </a:rPr>
              <a:t>A parameter whose value is used to control the learning process.</a:t>
            </a:r>
          </a:p>
          <a:p>
            <a:r>
              <a:rPr lang="en-US" sz="1800" cap="all" spc="30" dirty="0">
                <a:solidFill>
                  <a:srgbClr val="333333"/>
                </a:solidFill>
                <a:latin typeface="Assistant"/>
                <a:ea typeface="+mj-ea"/>
                <a:cs typeface="+mj-cs"/>
              </a:rPr>
              <a:t>Trade off between the speed and the accuracy of the model.</a:t>
            </a:r>
            <a:endParaRPr lang="en-IL" sz="1800" cap="all" spc="30" dirty="0">
              <a:solidFill>
                <a:srgbClr val="333333"/>
              </a:solidFill>
              <a:latin typeface="Assistan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527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7A3-433E-41F6-A157-9F251696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Width Multiplier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0922C3E-865B-49EA-B9CC-B842A84A7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634" y="1846559"/>
                <a:ext cx="10691265" cy="3636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Reduces the number of input and output channels m, n.</a:t>
                </a: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 where α∈(0,1] with typical settings of 1, 0.75, 0.5 and 0.25.</a:t>
                </a:r>
                <a:endParaRPr lang="he-IL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Reducing computational cost and the number of parameters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cap="all" spc="3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cap="all" spc="30" dirty="0">
                            <a:solidFill>
                              <a:srgbClr val="333333"/>
                            </a:solidFill>
                            <a:latin typeface="Assistant"/>
                            <a:ea typeface="+mj-ea"/>
                            <a:cs typeface="+mj-cs"/>
                          </a:rPr>
                          <m:t>α</m:t>
                        </m:r>
                      </m:e>
                      <m:sup>
                        <m:r>
                          <a:rPr lang="en-US" sz="1800" cap="all" spc="3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.</a:t>
                </a: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Accuracy, latency and size trade off.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0922C3E-865B-49EA-B9CC-B842A84A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34" y="1846559"/>
                <a:ext cx="10691265" cy="363608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059B575-0600-4956-9712-A3D3D4548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59" y="3429000"/>
            <a:ext cx="5614682" cy="61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795AF-AE94-4A6E-8136-488E3A586980}"/>
              </a:ext>
            </a:extLst>
          </p:cNvPr>
          <p:cNvSpPr txBox="1"/>
          <p:nvPr/>
        </p:nvSpPr>
        <p:spPr>
          <a:xfrm>
            <a:off x="700634" y="6268610"/>
            <a:ext cx="2644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cropped from  the main article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90292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7A3-433E-41F6-A157-9F251696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Resolution Multiplier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0922C3E-865B-49EA-B9CC-B842A84A7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634" y="1846559"/>
                <a:ext cx="10691265" cy="3636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Reduces the </a:t>
                </a:r>
                <a:r>
                  <a:rPr lang="en-US" sz="1600" b="0" i="0" dirty="0">
                    <a:effectLst/>
                    <a:latin typeface="Arial" panose="020B0604020202020204" pitchFamily="34" charset="0"/>
                  </a:rPr>
                  <a:t>resolution</a:t>
                </a:r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 of input and </a:t>
                </a:r>
                <a:r>
                  <a:rPr lang="en-US" sz="1600" b="0" i="0" dirty="0">
                    <a:effectLst/>
                    <a:latin typeface="Arial" panose="020B0604020202020204" pitchFamily="34" charset="0"/>
                  </a:rPr>
                  <a:t>representation of every layer by the same multiplier </a:t>
                </a:r>
                <a:r>
                  <a:rPr lang="el-GR" sz="1600" b="0" i="0" dirty="0">
                    <a:effectLst/>
                    <a:latin typeface="Arial" panose="020B0604020202020204" pitchFamily="34" charset="0"/>
                  </a:rPr>
                  <a:t>ρ</a:t>
                </a:r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.</a:t>
                </a: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 where </a:t>
                </a:r>
                <a:r>
                  <a:rPr lang="el-GR" sz="1600" b="0" i="0" dirty="0">
                    <a:effectLst/>
                    <a:latin typeface="Arial" panose="020B0604020202020204" pitchFamily="34" charset="0"/>
                  </a:rPr>
                  <a:t>ρ</a:t>
                </a:r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∈(0,1] </a:t>
                </a:r>
                <a:r>
                  <a:rPr lang="en-US" sz="1600" b="0" i="0" dirty="0">
                    <a:effectLst/>
                    <a:latin typeface="Arial" panose="020B0604020202020204" pitchFamily="34" charset="0"/>
                  </a:rPr>
                  <a:t>which is typically set so that the input resolution of the network is 224, 192, 160 or 128.</a:t>
                </a:r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Reducing computational cost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cap="all" spc="3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dirty="0">
                            <a:latin typeface="Arial" panose="020B0604020202020204" pitchFamily="34" charset="0"/>
                          </a:rPr>
                          <m:t>ρ</m:t>
                        </m:r>
                      </m:e>
                      <m:sup>
                        <m:r>
                          <a:rPr lang="en-US" sz="1800" cap="all" spc="3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.</a:t>
                </a: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endParaRPr lang="en-US" sz="1800" cap="all" spc="30" dirty="0">
                  <a:solidFill>
                    <a:srgbClr val="333333"/>
                  </a:solidFill>
                  <a:latin typeface="Assistant"/>
                  <a:ea typeface="+mj-ea"/>
                  <a:cs typeface="+mj-cs"/>
                </a:endParaRPr>
              </a:p>
              <a:p>
                <a:r>
                  <a:rPr lang="en-US" sz="1800" cap="all" spc="30" dirty="0">
                    <a:solidFill>
                      <a:srgbClr val="333333"/>
                    </a:solidFill>
                    <a:latin typeface="Assistant"/>
                    <a:ea typeface="+mj-ea"/>
                    <a:cs typeface="+mj-cs"/>
                  </a:rPr>
                  <a:t>Accuracy, latency and size trade off.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0922C3E-865B-49EA-B9CC-B842A84A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34" y="1846559"/>
                <a:ext cx="10691265" cy="363608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497DF1-5B23-457A-BC93-56FB89BE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569" y="3584584"/>
            <a:ext cx="6274862" cy="583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9BA0F-A77C-4F95-8D1D-F194C120E796}"/>
              </a:ext>
            </a:extLst>
          </p:cNvPr>
          <p:cNvSpPr txBox="1"/>
          <p:nvPr/>
        </p:nvSpPr>
        <p:spPr>
          <a:xfrm>
            <a:off x="700634" y="6268610"/>
            <a:ext cx="2644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cropped from  the main article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41623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1A6F-0CB6-4BA7-80F2-81C6A845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trade off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7C6CF-FBBF-440B-84FD-F51729074320}"/>
              </a:ext>
            </a:extLst>
          </p:cNvPr>
          <p:cNvSpPr txBox="1"/>
          <p:nvPr/>
        </p:nvSpPr>
        <p:spPr>
          <a:xfrm>
            <a:off x="700634" y="6268610"/>
            <a:ext cx="2644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cropped from  the main article</a:t>
            </a:r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CFA7E-39A6-4AE3-9EE4-E9FD0F05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4" y="2585920"/>
            <a:ext cx="4582164" cy="1686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C1AF3-7D3A-493A-AF39-70C36B30C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8288"/>
            <a:ext cx="461074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0181-13BD-4ED9-A74B-F7B9499E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C5A03-A2AD-406E-854F-2BBB574F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Convolutional neural networks have become ubiquitous in computer vision.</a:t>
            </a:r>
          </a:p>
          <a:p>
            <a:r>
              <a:rPr lang="en-US" sz="2800" dirty="0"/>
              <a:t>Deeper and more complicated networks in order to achieve higher accuracy</a:t>
            </a:r>
          </a:p>
          <a:p>
            <a:r>
              <a:rPr lang="en-US" sz="2800" dirty="0"/>
              <a:t>Improve accuracy are not necessarily making networks more efficient with respect to size and speed.</a:t>
            </a:r>
          </a:p>
        </p:txBody>
      </p:sp>
    </p:spTree>
    <p:extLst>
      <p:ext uri="{BB962C8B-B14F-4D97-AF65-F5344CB8AC3E}">
        <p14:creationId xmlns:p14="http://schemas.microsoft.com/office/powerpoint/2010/main" val="304626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0181-13BD-4ED9-A74B-F7B9499E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Mobile-nets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C5A03-A2AD-406E-854F-2BBB574F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610956"/>
            <a:ext cx="10691265" cy="4499388"/>
          </a:xfrm>
        </p:spPr>
        <p:txBody>
          <a:bodyPr>
            <a:normAutofit/>
          </a:bodyPr>
          <a:lstStyle/>
          <a:p>
            <a:r>
              <a:rPr lang="en-US" sz="2800"/>
              <a:t>Can be used for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4C751-9152-42FD-B29F-79BDEEC1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285" y="2067498"/>
            <a:ext cx="8473961" cy="38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B21C-1677-4E68-8EDC-F95635C6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9"/>
            <a:ext cx="10768429" cy="1198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Dog scanner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4087900-A176-4428-BD22-3569BC244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7F1C7B-2720-482C-A512-32CA1217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286" y="2310471"/>
            <a:ext cx="2158722" cy="28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E997B78-87BF-475B-81DF-B23D7B56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913" y="2281454"/>
            <a:ext cx="2165777" cy="28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224B1D-0238-4B26-A1A2-E1C329711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8226" y="2281454"/>
            <a:ext cx="2172832" cy="28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A389F9-2396-4F5C-8C8D-DA79903C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98" y="2281454"/>
            <a:ext cx="2201050" cy="28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481329-2F2F-453F-8FC4-C8D0D1148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7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B21C-1677-4E68-8EDC-F95635C6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Dog scanner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89A0FCB-9D4B-4395-AD5C-220E12E37E71}"/>
              </a:ext>
            </a:extLst>
          </p:cNvPr>
          <p:cNvSpPr txBox="1">
            <a:spLocks/>
          </p:cNvSpPr>
          <p:nvPr/>
        </p:nvSpPr>
        <p:spPr>
          <a:xfrm>
            <a:off x="418507" y="2933598"/>
            <a:ext cx="4458293" cy="337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all" spc="30" dirty="0"/>
              <a:t>MobileNets based</a:t>
            </a:r>
          </a:p>
          <a:p>
            <a:r>
              <a:rPr lang="en-US" cap="all" spc="30" dirty="0"/>
              <a:t>Efficient classification</a:t>
            </a:r>
          </a:p>
          <a:p>
            <a:r>
              <a:rPr lang="en-US" cap="all" spc="30" dirty="0"/>
              <a:t>Light weight application</a:t>
            </a:r>
          </a:p>
          <a:p>
            <a:endParaRPr lang="en-US" cap="all" spc="30" dirty="0"/>
          </a:p>
        </p:txBody>
      </p:sp>
      <p:pic>
        <p:nvPicPr>
          <p:cNvPr id="4" name="Content Placeholder 3" descr="Shape, circle, rectangle&#10;&#10;Description automatically generated">
            <a:extLst>
              <a:ext uri="{FF2B5EF4-FFF2-40B4-BE49-F238E27FC236}">
                <a16:creationId xmlns:a16="http://schemas.microsoft.com/office/drawing/2014/main" id="{8D96BBBD-27C7-4425-9116-97E356081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7" r="2" b="5288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9D81C8-2E8E-4DC1-BC5F-C081BEABE28E}"/>
              </a:ext>
            </a:extLst>
          </p:cNvPr>
          <p:cNvSpPr txBox="1">
            <a:spLocks/>
          </p:cNvSpPr>
          <p:nvPr/>
        </p:nvSpPr>
        <p:spPr>
          <a:xfrm>
            <a:off x="695326" y="808892"/>
            <a:ext cx="3819821" cy="195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B07ED3-CA95-456F-BBDB-87C09115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80" y="1842755"/>
            <a:ext cx="4262793" cy="29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5BF5E3-E324-4D69-9F8E-329F82CC8F25}"/>
              </a:ext>
            </a:extLst>
          </p:cNvPr>
          <p:cNvSpPr txBox="1">
            <a:spLocks/>
          </p:cNvSpPr>
          <p:nvPr/>
        </p:nvSpPr>
        <p:spPr>
          <a:xfrm>
            <a:off x="341673" y="2072361"/>
            <a:ext cx="7087707" cy="337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all" spc="30" dirty="0"/>
              <a:t>Highest val_accuracy  12-15 epochs </a:t>
            </a:r>
          </a:p>
          <a:p>
            <a:r>
              <a:rPr lang="en-US" cap="all" spc="30" dirty="0"/>
              <a:t>loss: 0.0646 - accuracy: 0.9980 - val_loss: 0.9135 - val_accuracy: 0.7364. </a:t>
            </a:r>
          </a:p>
          <a:p>
            <a:pPr algn="l"/>
            <a:r>
              <a:rPr lang="en-US" cap="all" spc="30" dirty="0"/>
              <a:t>Trainable params: 3,329,976</a:t>
            </a:r>
          </a:p>
          <a:p>
            <a:endParaRPr lang="en-US" cap="all" spc="3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8269A-F1CD-49DF-B71F-9667D01BAAB1}"/>
              </a:ext>
            </a:extLst>
          </p:cNvPr>
          <p:cNvSpPr txBox="1"/>
          <p:nvPr/>
        </p:nvSpPr>
        <p:spPr>
          <a:xfrm>
            <a:off x="700634" y="6268610"/>
            <a:ext cx="2644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cropped from  the main article</a:t>
            </a:r>
            <a:endParaRPr lang="en-IL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B9530-423B-49B0-9A29-7F478781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6" y="4313188"/>
            <a:ext cx="4486901" cy="1219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725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82D3-0BED-4E05-A0B4-C14CA404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16DA-7161-4992-B36C-8CA7028C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67" y="1769344"/>
            <a:ext cx="10691265" cy="3636088"/>
          </a:xfrm>
        </p:spPr>
        <p:txBody>
          <a:bodyPr>
            <a:normAutofit/>
          </a:bodyPr>
          <a:lstStyle/>
          <a:p>
            <a:r>
              <a:rPr lang="en-US" sz="1600" dirty="0"/>
              <a:t>MobileNets: Efficient Convolutional Neural Networks for Mobile Vision Applications; Andrew G. Howard, </a:t>
            </a:r>
            <a:r>
              <a:rPr lang="en-US" sz="1600" dirty="0" err="1"/>
              <a:t>Menglong</a:t>
            </a:r>
            <a:r>
              <a:rPr lang="en-US" sz="1600" dirty="0"/>
              <a:t> Zhu, Bo Chen, Dmitry </a:t>
            </a:r>
            <a:r>
              <a:rPr lang="en-US" sz="1600" dirty="0" err="1"/>
              <a:t>Kalenichenko</a:t>
            </a:r>
            <a:r>
              <a:rPr lang="en-US" sz="1600" dirty="0"/>
              <a:t>, </a:t>
            </a:r>
            <a:r>
              <a:rPr lang="en-US" sz="1600" dirty="0" err="1"/>
              <a:t>Weijun</a:t>
            </a:r>
            <a:r>
              <a:rPr lang="en-US" sz="1600" dirty="0"/>
              <a:t> Wang, Tobias </a:t>
            </a:r>
            <a:r>
              <a:rPr lang="en-US" sz="1600" dirty="0" err="1"/>
              <a:t>Weyand</a:t>
            </a:r>
            <a:r>
              <a:rPr lang="en-US" sz="1600" dirty="0"/>
              <a:t>, Marco </a:t>
            </a:r>
            <a:r>
              <a:rPr lang="en-US" sz="1600" dirty="0" err="1"/>
              <a:t>Andreetto</a:t>
            </a:r>
            <a:r>
              <a:rPr lang="en-US" sz="1600" dirty="0"/>
              <a:t>, Hartwig Adam; 2017</a:t>
            </a:r>
            <a:endParaRPr lang="he-IL" sz="1600" dirty="0"/>
          </a:p>
          <a:p>
            <a:r>
              <a:rPr lang="en-US" sz="1600" dirty="0"/>
              <a:t>S. </a:t>
            </a:r>
            <a:r>
              <a:rPr lang="en-US" sz="1600" dirty="0" err="1"/>
              <a:t>Ioffe</a:t>
            </a:r>
            <a:r>
              <a:rPr lang="en-US" sz="1600" dirty="0"/>
              <a:t> and C. </a:t>
            </a:r>
            <a:r>
              <a:rPr lang="en-US" sz="1600" dirty="0" err="1"/>
              <a:t>Szegedy</a:t>
            </a:r>
            <a:r>
              <a:rPr lang="en-US" sz="1600" dirty="0"/>
              <a:t>. Batch normalization: </a:t>
            </a:r>
            <a:r>
              <a:rPr lang="en-US" sz="1600" dirty="0" err="1"/>
              <a:t>Acceleratingdeep</a:t>
            </a:r>
            <a:r>
              <a:rPr lang="en-US" sz="1600" dirty="0"/>
              <a:t> network training by reducing internal covariate </a:t>
            </a:r>
            <a:r>
              <a:rPr lang="en-US" sz="1600" dirty="0" err="1"/>
              <a:t>shift.arXiv</a:t>
            </a:r>
            <a:r>
              <a:rPr lang="en-US" sz="1600" dirty="0"/>
              <a:t> preprint arXiv:1502.03167, 2015.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Images from:</a:t>
            </a:r>
          </a:p>
          <a:p>
            <a:r>
              <a:rPr lang="en-US" sz="1600" dirty="0"/>
              <a:t> https://pydeeplearning.weebly.com/uploads/9/8/4/2/98422174/screen-shot-2016-08-07-at-6-18-19-pm_orig.png</a:t>
            </a:r>
            <a:endParaRPr lang="en-IL" sz="1600" dirty="0"/>
          </a:p>
          <a:p>
            <a:r>
              <a:rPr lang="en-US" sz="1600" dirty="0"/>
              <a:t>http://machinethink.net/blog/googles-mobile-net-architecture-on-iphone/</a:t>
            </a:r>
          </a:p>
          <a:p>
            <a:r>
              <a:rPr lang="en-US" sz="1600" dirty="0"/>
              <a:t>https://towardsdatascience.com/a-comprehensive-introduction-to-different-types-of-convolutions-in-deep-learning-669281e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69517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0181-13BD-4ED9-A74B-F7B9499E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5909889" cy="136207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014CBA-C1F2-4C20-AB1D-D2C610CEE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C5A03-A2AD-406E-854F-2BBB574F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46" y="1782630"/>
            <a:ext cx="6464642" cy="424602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Mobile and embedded vision applications: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Robotics.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Autonomous vehicles.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Augmented reality.</a:t>
            </a:r>
          </a:p>
          <a:p>
            <a:r>
              <a:rPr lang="en-US" sz="2800" dirty="0"/>
              <a:t>Required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Assistant"/>
              </a:rPr>
              <a:t>Efficiency – in some cases </a:t>
            </a:r>
            <a:r>
              <a:rPr lang="en-US" sz="2400" dirty="0">
                <a:latin typeface="Assistant"/>
              </a:rPr>
              <a:t>can saves live.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ssistant"/>
              </a:rPr>
              <a:t>Low power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ssistant"/>
              </a:rPr>
              <a:t>Real time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>
              <a:latin typeface="Assistant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Assistant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6" name="Picture 5" descr="Inside of a car&#10;&#10;Description automatically generated with medium confidence">
            <a:extLst>
              <a:ext uri="{FF2B5EF4-FFF2-40B4-BE49-F238E27FC236}">
                <a16:creationId xmlns:a16="http://schemas.microsoft.com/office/drawing/2014/main" id="{2F82F996-AD67-47A6-BA4B-A7D5DB49B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" b="1"/>
          <a:stretch/>
        </p:blipFill>
        <p:spPr>
          <a:xfrm>
            <a:off x="7315199" y="1066800"/>
            <a:ext cx="4078193" cy="2785051"/>
          </a:xfrm>
          <a:prstGeom prst="rect">
            <a:avLst/>
          </a:prstGeom>
        </p:spPr>
      </p:pic>
      <p:pic>
        <p:nvPicPr>
          <p:cNvPr id="9" name="Picture 8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46DFF9D5-06A4-4710-9C70-A8A258666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7" r="15359" b="-4"/>
          <a:stretch/>
        </p:blipFill>
        <p:spPr>
          <a:xfrm>
            <a:off x="7315200" y="4021073"/>
            <a:ext cx="1963861" cy="1753194"/>
          </a:xfrm>
          <a:prstGeom prst="rect">
            <a:avLst/>
          </a:prstGeom>
        </p:spPr>
      </p:pic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F4BF13F-22D8-4DAA-8446-96339754F0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r="9106" b="-3"/>
          <a:stretch/>
        </p:blipFill>
        <p:spPr>
          <a:xfrm>
            <a:off x="9429531" y="4021073"/>
            <a:ext cx="1963861" cy="1753194"/>
          </a:xfrm>
          <a:prstGeom prst="rect">
            <a:avLst/>
          </a:prstGeom>
        </p:spPr>
      </p:pic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BF4A07BB-925F-4473-86EC-518B6F14D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5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0181-13BD-4ED9-A74B-F7B9499E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Mobile-nets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C5A03-A2AD-406E-854F-2BBB574F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610956"/>
            <a:ext cx="10691265" cy="4499388"/>
          </a:xfrm>
        </p:spPr>
        <p:txBody>
          <a:bodyPr>
            <a:normAutofit/>
          </a:bodyPr>
          <a:lstStyle/>
          <a:p>
            <a:r>
              <a:rPr lang="en-US" sz="2800" dirty="0"/>
              <a:t>Use depth-wise separable convolutions to build light weight deep neural networks.</a:t>
            </a:r>
          </a:p>
          <a:p>
            <a:r>
              <a:rPr lang="en-US" sz="2800" dirty="0"/>
              <a:t>Two hyper-parameters: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600" dirty="0"/>
              <a:t>Width multiplier.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600" dirty="0"/>
              <a:t>Resolution multiplier.</a:t>
            </a:r>
          </a:p>
          <a:p>
            <a:pPr marL="457200" lvl="1" indent="0">
              <a:buNone/>
            </a:pPr>
            <a:r>
              <a:rPr lang="en-US" sz="2400" dirty="0"/>
              <a:t>Allow the model builder to define the right sized model for their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2246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C1AD1-0054-4F86-B50E-3CD55DB4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909637"/>
            <a:ext cx="6635087" cy="1362073"/>
          </a:xfrm>
        </p:spPr>
        <p:txBody>
          <a:bodyPr>
            <a:normAutofit/>
          </a:bodyPr>
          <a:lstStyle/>
          <a:p>
            <a:r>
              <a:rPr lang="en-US" dirty="0"/>
              <a:t>depth-wise separable convolutions</a:t>
            </a:r>
            <a:endParaRPr lang="en-IL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E4691DD-0064-44E5-ABB7-E48205EF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6" b="-4"/>
          <a:stretch/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768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rectangle&#10;&#10;Description automatically generated">
            <a:extLst>
              <a:ext uri="{FF2B5EF4-FFF2-40B4-BE49-F238E27FC236}">
                <a16:creationId xmlns:a16="http://schemas.microsoft.com/office/drawing/2014/main" id="{E861E711-52C3-4D40-8E56-AE51A46E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1" b="-2"/>
          <a:stretch/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073D-8C65-46EE-A4EE-F0F166B905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189" y="2276474"/>
            <a:ext cx="6714698" cy="3553109"/>
          </a:xfrm>
        </p:spPr>
        <p:txBody>
          <a:bodyPr>
            <a:normAutofit/>
          </a:bodyPr>
          <a:lstStyle/>
          <a:p>
            <a:r>
              <a:rPr lang="en-US" dirty="0"/>
              <a:t>2 Layers: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Depthwise Convolution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Pointwise Convolution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76800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02EA04-2EA1-4C67-9927-D8610BFA395B}"/>
              </a:ext>
            </a:extLst>
          </p:cNvPr>
          <p:cNvSpPr txBox="1"/>
          <p:nvPr/>
        </p:nvSpPr>
        <p:spPr>
          <a:xfrm>
            <a:off x="4876800" y="6161619"/>
            <a:ext cx="586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http://machinethink.net/blog/googles-mobile-net-architecture-on-iphone/</a:t>
            </a:r>
            <a:endParaRPr lang="en-IL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29E7A7-B084-49EB-8524-08304DF679C7}"/>
              </a:ext>
            </a:extLst>
          </p:cNvPr>
          <p:cNvSpPr/>
          <p:nvPr/>
        </p:nvSpPr>
        <p:spPr>
          <a:xfrm>
            <a:off x="1709940" y="143253"/>
            <a:ext cx="25528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/>
            <a:r>
              <a:rPr lang="en-US" sz="1400" dirty="0"/>
              <a:t>Depthwise Convolution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36F19-734E-4685-AA0C-491D6ADF8E41}"/>
              </a:ext>
            </a:extLst>
          </p:cNvPr>
          <p:cNvSpPr/>
          <p:nvPr/>
        </p:nvSpPr>
        <p:spPr>
          <a:xfrm>
            <a:off x="1709941" y="3582886"/>
            <a:ext cx="23866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/>
            <a:r>
              <a:rPr lang="en-US" sz="1400" dirty="0"/>
              <a:t>Pointwise Convolution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53424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71F3-AC56-4531-8FBA-5580A4A2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Depthwise Convolution  </a:t>
            </a:r>
            <a:br>
              <a:rPr lang="en-US" sz="4000" dirty="0"/>
            </a:br>
            <a:endParaRPr lang="en-I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CD1591-08A5-4CEB-92F1-81C0302424CD}"/>
              </a:ext>
            </a:extLst>
          </p:cNvPr>
          <p:cNvGrpSpPr/>
          <p:nvPr/>
        </p:nvGrpSpPr>
        <p:grpSpPr>
          <a:xfrm>
            <a:off x="1591274" y="2489287"/>
            <a:ext cx="1992999" cy="1525203"/>
            <a:chOff x="432339" y="2053360"/>
            <a:chExt cx="1992999" cy="1525203"/>
          </a:xfrm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958BEC5A-632B-4D39-8910-6819B5A2694B}"/>
                </a:ext>
              </a:extLst>
            </p:cNvPr>
            <p:cNvSpPr/>
            <p:nvPr/>
          </p:nvSpPr>
          <p:spPr>
            <a:xfrm>
              <a:off x="800100" y="2053360"/>
              <a:ext cx="1216152" cy="1216152"/>
            </a:xfrm>
            <a:prstGeom prst="cub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BB2790E-9DFE-432B-BC58-CD5B9CF2B91D}"/>
                    </a:ext>
                  </a:extLst>
                </p:cNvPr>
                <p:cNvSpPr txBox="1"/>
                <p:nvPr/>
              </p:nvSpPr>
              <p:spPr>
                <a:xfrm>
                  <a:off x="1080971" y="3301564"/>
                  <a:ext cx="3272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BB2790E-9DFE-432B-BC58-CD5B9CF2B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1" y="3301564"/>
                  <a:ext cx="32720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815" r="-5556" b="-1739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E62176-E658-4FC5-A763-0D308EFA4086}"/>
                    </a:ext>
                  </a:extLst>
                </p:cNvPr>
                <p:cNvSpPr txBox="1"/>
                <p:nvPr/>
              </p:nvSpPr>
              <p:spPr>
                <a:xfrm>
                  <a:off x="432339" y="2661436"/>
                  <a:ext cx="3272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E62176-E658-4FC5-A763-0D308EFA4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39" y="2661436"/>
                  <a:ext cx="32720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815" r="-5556" b="-1739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7CB4B4-F109-49B5-87CC-0E1E040A8106}"/>
                </a:ext>
              </a:extLst>
            </p:cNvPr>
            <p:cNvSpPr txBox="1"/>
            <p:nvPr/>
          </p:nvSpPr>
          <p:spPr>
            <a:xfrm>
              <a:off x="2016252" y="21921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IL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A145A4B-DFF9-4F25-A5CC-18BD742BF23F}"/>
                </a:ext>
              </a:extLst>
            </p:cNvPr>
            <p:cNvSpPr/>
            <p:nvPr/>
          </p:nvSpPr>
          <p:spPr>
            <a:xfrm rot="2722083">
              <a:off x="1847095" y="2063090"/>
              <a:ext cx="168188" cy="440811"/>
            </a:xfrm>
            <a:prstGeom prst="rightBrace">
              <a:avLst>
                <a:gd name="adj1" fmla="val 13736"/>
                <a:gd name="adj2" fmla="val 478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9E7C713-5B2E-4B75-A44F-7815C9C19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45" y="3201298"/>
            <a:ext cx="4210638" cy="154326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722F7E7-CA86-47A5-BBFA-CE11ED13D172}"/>
              </a:ext>
            </a:extLst>
          </p:cNvPr>
          <p:cNvSpPr/>
          <p:nvPr/>
        </p:nvSpPr>
        <p:spPr>
          <a:xfrm>
            <a:off x="3666445" y="2908502"/>
            <a:ext cx="4922875" cy="308744"/>
          </a:xfrm>
          <a:prstGeom prst="rightArrow">
            <a:avLst>
              <a:gd name="adj1" fmla="val 29337"/>
              <a:gd name="adj2" fmla="val 115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1BBD21-93A7-45FA-8F6E-60ABC468315B}"/>
              </a:ext>
            </a:extLst>
          </p:cNvPr>
          <p:cNvGrpSpPr/>
          <p:nvPr/>
        </p:nvGrpSpPr>
        <p:grpSpPr>
          <a:xfrm>
            <a:off x="9069741" y="2611760"/>
            <a:ext cx="1625238" cy="1525203"/>
            <a:chOff x="800100" y="2053360"/>
            <a:chExt cx="1625238" cy="1525203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35A9A54-9E52-44EF-87C9-3F942AD05BB5}"/>
                </a:ext>
              </a:extLst>
            </p:cNvPr>
            <p:cNvSpPr/>
            <p:nvPr/>
          </p:nvSpPr>
          <p:spPr>
            <a:xfrm>
              <a:off x="800100" y="2053360"/>
              <a:ext cx="1216152" cy="1216152"/>
            </a:xfrm>
            <a:prstGeom prst="cub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C5316A-2C10-4F68-8F12-7979B518C56B}"/>
                    </a:ext>
                  </a:extLst>
                </p:cNvPr>
                <p:cNvSpPr txBox="1"/>
                <p:nvPr/>
              </p:nvSpPr>
              <p:spPr>
                <a:xfrm>
                  <a:off x="1080971" y="3301564"/>
                  <a:ext cx="333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C5316A-2C10-4F68-8F12-7979B518C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1" y="3301564"/>
                  <a:ext cx="33361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364" r="-1818" b="-1739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154C74-193A-42A4-9E16-F6393F2F53C4}"/>
                </a:ext>
              </a:extLst>
            </p:cNvPr>
            <p:cNvSpPr txBox="1"/>
            <p:nvPr/>
          </p:nvSpPr>
          <p:spPr>
            <a:xfrm>
              <a:off x="2016252" y="21921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IL" dirty="0"/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8F5D37A5-A52F-4E6C-8DD5-089BEC31ABCD}"/>
                </a:ext>
              </a:extLst>
            </p:cNvPr>
            <p:cNvSpPr/>
            <p:nvPr/>
          </p:nvSpPr>
          <p:spPr>
            <a:xfrm rot="2722083">
              <a:off x="1847095" y="2063090"/>
              <a:ext cx="168188" cy="440811"/>
            </a:xfrm>
            <a:prstGeom prst="rightBrace">
              <a:avLst>
                <a:gd name="adj1" fmla="val 13736"/>
                <a:gd name="adj2" fmla="val 478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1346C5-0333-4E1C-AC2F-46661833D13E}"/>
                  </a:ext>
                </a:extLst>
              </p:cNvPr>
              <p:cNvSpPr txBox="1"/>
              <p:nvPr/>
            </p:nvSpPr>
            <p:spPr>
              <a:xfrm>
                <a:off x="8736124" y="3146006"/>
                <a:ext cx="333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1346C5-0333-4E1C-AC2F-46661833D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124" y="3146006"/>
                <a:ext cx="333617" cy="276999"/>
              </a:xfrm>
              <a:prstGeom prst="rect">
                <a:avLst/>
              </a:prstGeom>
              <a:blipFill>
                <a:blip r:embed="rId7"/>
                <a:stretch>
                  <a:fillRect l="-14545" r="-3636" b="-173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F4338AC-0692-4C42-8CC5-8EE5B0BFDE80}"/>
              </a:ext>
            </a:extLst>
          </p:cNvPr>
          <p:cNvSpPr txBox="1"/>
          <p:nvPr/>
        </p:nvSpPr>
        <p:spPr>
          <a:xfrm>
            <a:off x="736077" y="6257312"/>
            <a:ext cx="4882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(b) Depthwise Convolution Filters image cropped from  the main article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24256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BD67-F28E-4172-A444-F3196590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Depthwise Convolution  </a:t>
            </a:r>
            <a:br>
              <a:rPr lang="en-US" sz="4000" dirty="0"/>
            </a:br>
            <a:endParaRPr lang="en-IL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72FDEB-8387-4EF7-A49B-C2E8ADC9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41" y="1707537"/>
            <a:ext cx="8846918" cy="1721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D1DCE-B97D-4F1F-B920-D72D154B59B9}"/>
              </a:ext>
            </a:extLst>
          </p:cNvPr>
          <p:cNvSpPr txBox="1"/>
          <p:nvPr/>
        </p:nvSpPr>
        <p:spPr>
          <a:xfrm>
            <a:off x="816858" y="6209322"/>
            <a:ext cx="100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Animation and images  from https://towardsdatascience.com/a-comprehensive-introduction-to-different-types-of-convolutions-in-deep-learning-669281e</a:t>
            </a:r>
            <a:endParaRPr lang="en-IL" sz="1200" dirty="0"/>
          </a:p>
        </p:txBody>
      </p:sp>
      <p:pic>
        <p:nvPicPr>
          <p:cNvPr id="8" name="Picture 2" descr="Image for post">
            <a:extLst>
              <a:ext uri="{FF2B5EF4-FFF2-40B4-BE49-F238E27FC236}">
                <a16:creationId xmlns:a16="http://schemas.microsoft.com/office/drawing/2014/main" id="{8A536B52-4056-4C3C-BE27-E72822B919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81" y="3448252"/>
            <a:ext cx="6741603" cy="24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B332FD-31B5-4228-9E6F-4C83F0821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4674308"/>
            <a:ext cx="3884181" cy="13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7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87E6-8D7C-4A95-BC53-FD3BB1C9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656281"/>
            <a:ext cx="10691265" cy="1371030"/>
          </a:xfrm>
        </p:spPr>
        <p:txBody>
          <a:bodyPr/>
          <a:lstStyle/>
          <a:p>
            <a:r>
              <a:rPr lang="en-US" dirty="0"/>
              <a:t>Pointwise Convolution</a:t>
            </a:r>
            <a:br>
              <a:rPr lang="en-IL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E363-0F93-4A2F-BD2B-EBE64F73A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491404"/>
            <a:ext cx="10691265" cy="4259902"/>
          </a:xfrm>
        </p:spPr>
        <p:txBody>
          <a:bodyPr/>
          <a:lstStyle/>
          <a:p>
            <a:r>
              <a:rPr lang="en-US" dirty="0"/>
              <a:t>Depthwise convolution</a:t>
            </a:r>
            <a:r>
              <a:rPr lang="he-IL" dirty="0"/>
              <a:t> </a:t>
            </a:r>
            <a:r>
              <a:rPr lang="en-US" dirty="0"/>
              <a:t>only filters input channels, it does not combine them to create new features.</a:t>
            </a:r>
          </a:p>
          <a:p>
            <a:r>
              <a:rPr lang="en-US" dirty="0"/>
              <a:t>Pointwise Convolution applies 1X1XM convolution to create a linear combine the outputs the Depthwise convolution. </a:t>
            </a:r>
          </a:p>
          <a:p>
            <a:pPr marL="0" indent="0">
              <a:buNone/>
            </a:pPr>
            <a:br>
              <a:rPr lang="en-IL" dirty="0"/>
            </a:br>
            <a:endParaRPr lang="en-US" dirty="0"/>
          </a:p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B1CAB5-15FE-43FF-8B5F-C6A2E39995F1}"/>
              </a:ext>
            </a:extLst>
          </p:cNvPr>
          <p:cNvGrpSpPr/>
          <p:nvPr/>
        </p:nvGrpSpPr>
        <p:grpSpPr>
          <a:xfrm>
            <a:off x="1371770" y="3514064"/>
            <a:ext cx="1625238" cy="1525203"/>
            <a:chOff x="800100" y="2053360"/>
            <a:chExt cx="1625238" cy="152520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FAA946B7-81C4-4498-8F71-38D2CACB38DB}"/>
                </a:ext>
              </a:extLst>
            </p:cNvPr>
            <p:cNvSpPr/>
            <p:nvPr/>
          </p:nvSpPr>
          <p:spPr>
            <a:xfrm>
              <a:off x="800100" y="2053360"/>
              <a:ext cx="1216152" cy="1216152"/>
            </a:xfrm>
            <a:prstGeom prst="cub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6F8E56-6E88-45A1-859B-322841DA2C30}"/>
                    </a:ext>
                  </a:extLst>
                </p:cNvPr>
                <p:cNvSpPr txBox="1"/>
                <p:nvPr/>
              </p:nvSpPr>
              <p:spPr>
                <a:xfrm>
                  <a:off x="1080971" y="3301564"/>
                  <a:ext cx="333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6F8E56-6E88-45A1-859B-322841DA2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1" y="3301564"/>
                  <a:ext cx="33361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545" r="-3636" b="-1739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88D3B8-1584-4150-9225-34EAED89139E}"/>
                </a:ext>
              </a:extLst>
            </p:cNvPr>
            <p:cNvSpPr txBox="1"/>
            <p:nvPr/>
          </p:nvSpPr>
          <p:spPr>
            <a:xfrm>
              <a:off x="2016252" y="21921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IL" dirty="0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C0FE0AD9-F3F1-487F-AD79-1A1C48DAA265}"/>
                </a:ext>
              </a:extLst>
            </p:cNvPr>
            <p:cNvSpPr/>
            <p:nvPr/>
          </p:nvSpPr>
          <p:spPr>
            <a:xfrm rot="2722083">
              <a:off x="1847095" y="2063090"/>
              <a:ext cx="168188" cy="440811"/>
            </a:xfrm>
            <a:prstGeom prst="rightBrace">
              <a:avLst>
                <a:gd name="adj1" fmla="val 13736"/>
                <a:gd name="adj2" fmla="val 478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4BFB7-1BFA-44E4-BEF9-CCCBB3EFA39C}"/>
                  </a:ext>
                </a:extLst>
              </p:cNvPr>
              <p:cNvSpPr txBox="1"/>
              <p:nvPr/>
            </p:nvSpPr>
            <p:spPr>
              <a:xfrm>
                <a:off x="1038153" y="4048310"/>
                <a:ext cx="333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4BFB7-1BFA-44E4-BEF9-CCCBB3EF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53" y="4048310"/>
                <a:ext cx="333617" cy="276999"/>
              </a:xfrm>
              <a:prstGeom prst="rect">
                <a:avLst/>
              </a:prstGeom>
              <a:blipFill>
                <a:blip r:embed="rId4"/>
                <a:stretch>
                  <a:fillRect l="-14545" r="-3636" b="-173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B292732B-65BE-4DFC-8D55-C2EF602565BF}"/>
              </a:ext>
            </a:extLst>
          </p:cNvPr>
          <p:cNvSpPr/>
          <p:nvPr/>
        </p:nvSpPr>
        <p:spPr>
          <a:xfrm>
            <a:off x="2997008" y="3958890"/>
            <a:ext cx="4922875" cy="308744"/>
          </a:xfrm>
          <a:prstGeom prst="rightArrow">
            <a:avLst>
              <a:gd name="adj1" fmla="val 29337"/>
              <a:gd name="adj2" fmla="val 115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B8F7C-85B6-43E3-BA19-A1E13DB0F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67" y="4184114"/>
            <a:ext cx="4382112" cy="1952898"/>
          </a:xfrm>
          <a:prstGeom prst="rect">
            <a:avLst/>
          </a:prstGeom>
        </p:spPr>
      </p:pic>
      <p:sp>
        <p:nvSpPr>
          <p:cNvPr id="25" name="Cube 24">
            <a:extLst>
              <a:ext uri="{FF2B5EF4-FFF2-40B4-BE49-F238E27FC236}">
                <a16:creationId xmlns:a16="http://schemas.microsoft.com/office/drawing/2014/main" id="{6ABC262D-EFEC-4172-93A2-03F13FE939B5}"/>
              </a:ext>
            </a:extLst>
          </p:cNvPr>
          <p:cNvSpPr/>
          <p:nvPr/>
        </p:nvSpPr>
        <p:spPr>
          <a:xfrm>
            <a:off x="8076017" y="2998544"/>
            <a:ext cx="2382089" cy="2368052"/>
          </a:xfrm>
          <a:prstGeom prst="cube">
            <a:avLst>
              <a:gd name="adj" fmla="val 63073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FFE7FD-FE17-4068-A55F-C8C63600056D}"/>
                  </a:ext>
                </a:extLst>
              </p:cNvPr>
              <p:cNvSpPr txBox="1"/>
              <p:nvPr/>
            </p:nvSpPr>
            <p:spPr>
              <a:xfrm>
                <a:off x="8394493" y="5455969"/>
                <a:ext cx="333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FFE7FD-FE17-4068-A55F-C8C636000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493" y="5455969"/>
                <a:ext cx="333617" cy="276999"/>
              </a:xfrm>
              <a:prstGeom prst="rect">
                <a:avLst/>
              </a:prstGeom>
              <a:blipFill>
                <a:blip r:embed="rId6"/>
                <a:stretch>
                  <a:fillRect l="-14545" r="-3636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865D1E-7892-4080-8727-1CEA25068809}"/>
                  </a:ext>
                </a:extLst>
              </p:cNvPr>
              <p:cNvSpPr txBox="1"/>
              <p:nvPr/>
            </p:nvSpPr>
            <p:spPr>
              <a:xfrm>
                <a:off x="7664333" y="4863956"/>
                <a:ext cx="333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865D1E-7892-4080-8727-1CEA25068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33" y="4863956"/>
                <a:ext cx="333617" cy="276999"/>
              </a:xfrm>
              <a:prstGeom prst="rect">
                <a:avLst/>
              </a:prstGeom>
              <a:blipFill>
                <a:blip r:embed="rId7"/>
                <a:stretch>
                  <a:fillRect l="-14545" r="-3636" b="-177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1390D2B6-E74F-4EF5-870E-345E46560378}"/>
              </a:ext>
            </a:extLst>
          </p:cNvPr>
          <p:cNvSpPr/>
          <p:nvPr/>
        </p:nvSpPr>
        <p:spPr>
          <a:xfrm rot="2722083">
            <a:off x="9619684" y="3050011"/>
            <a:ext cx="758438" cy="2039312"/>
          </a:xfrm>
          <a:prstGeom prst="rightBrace">
            <a:avLst>
              <a:gd name="adj1" fmla="val 26081"/>
              <a:gd name="adj2" fmla="val 503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52F64-A472-4424-9713-65BDE9CAB3D1}"/>
              </a:ext>
            </a:extLst>
          </p:cNvPr>
          <p:cNvSpPr txBox="1"/>
          <p:nvPr/>
        </p:nvSpPr>
        <p:spPr>
          <a:xfrm>
            <a:off x="10249497" y="436088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29A20-501E-4F46-A9BD-E93FA5C1DD09}"/>
              </a:ext>
            </a:extLst>
          </p:cNvPr>
          <p:cNvSpPr txBox="1"/>
          <p:nvPr/>
        </p:nvSpPr>
        <p:spPr>
          <a:xfrm>
            <a:off x="736077" y="6342376"/>
            <a:ext cx="283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(c) image cropped from  the main article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42863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8887-5315-4FD5-ABA2-A870808A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Convolution</a:t>
            </a:r>
            <a:br>
              <a:rPr lang="en-IL" dirty="0"/>
            </a:br>
            <a:endParaRPr lang="en-IL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E5F73304-5819-4E95-97AA-0EA85C99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1" y="1719080"/>
            <a:ext cx="5564487" cy="170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for post">
            <a:extLst>
              <a:ext uri="{FF2B5EF4-FFF2-40B4-BE49-F238E27FC236}">
                <a16:creationId xmlns:a16="http://schemas.microsoft.com/office/drawing/2014/main" id="{96A20031-65AE-4241-868F-E0AFBDE2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81" y="3351262"/>
            <a:ext cx="7454018" cy="25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245E2-20A3-4D31-A1DC-67A2F94789DB}"/>
              </a:ext>
            </a:extLst>
          </p:cNvPr>
          <p:cNvSpPr txBox="1"/>
          <p:nvPr/>
        </p:nvSpPr>
        <p:spPr>
          <a:xfrm>
            <a:off x="816858" y="6209322"/>
            <a:ext cx="90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 from https://towardsdatascience.com/a-comprehensive-introduction-to-different-types-of-convolutions-in-deep-learning-669281e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736050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782</Words>
  <Application>Microsoft Office PowerPoint</Application>
  <PresentationFormat>Widescreen</PresentationFormat>
  <Paragraphs>155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Assistant</vt:lpstr>
      <vt:lpstr>Calibri</vt:lpstr>
      <vt:lpstr>Calisto MT</vt:lpstr>
      <vt:lpstr>Cambria Math</vt:lpstr>
      <vt:lpstr>Univers Condensed</vt:lpstr>
      <vt:lpstr>Wingdings</vt:lpstr>
      <vt:lpstr>ChronicleVTI</vt:lpstr>
      <vt:lpstr>PowerPoint Presentation</vt:lpstr>
      <vt:lpstr>introduction</vt:lpstr>
      <vt:lpstr>introduction</vt:lpstr>
      <vt:lpstr>Mobile-nets</vt:lpstr>
      <vt:lpstr>depth-wise separable convolutions</vt:lpstr>
      <vt:lpstr>Depthwise Convolution   </vt:lpstr>
      <vt:lpstr>Depthwise Convolution   </vt:lpstr>
      <vt:lpstr>Pointwise Convolution </vt:lpstr>
      <vt:lpstr>Pointwise Convolution </vt:lpstr>
      <vt:lpstr>depth-wise separable convolutions VS STANDART CONVOLUTION </vt:lpstr>
      <vt:lpstr>Why is it more efficient?</vt:lpstr>
      <vt:lpstr>Network Structure and Training</vt:lpstr>
      <vt:lpstr>depth-wise separable convolutions code</vt:lpstr>
      <vt:lpstr>BATCH NORMALIZATION</vt:lpstr>
      <vt:lpstr>Relu – rectified linear unit</vt:lpstr>
      <vt:lpstr>hyper-parameters</vt:lpstr>
      <vt:lpstr>Width Multiplier</vt:lpstr>
      <vt:lpstr>Resolution Multiplier</vt:lpstr>
      <vt:lpstr>Examples for trade off</vt:lpstr>
      <vt:lpstr>Mobile-nets</vt:lpstr>
      <vt:lpstr>Dog scanner</vt:lpstr>
      <vt:lpstr>Dog scanner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בראדלי פייצוויג</dc:creator>
  <cp:lastModifiedBy>בראדלי פייצוויג</cp:lastModifiedBy>
  <cp:revision>5</cp:revision>
  <dcterms:created xsi:type="dcterms:W3CDTF">2021-01-11T18:42:50Z</dcterms:created>
  <dcterms:modified xsi:type="dcterms:W3CDTF">2021-01-11T20:54:34Z</dcterms:modified>
</cp:coreProperties>
</file>